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68" r:id="rId4"/>
    <p:sldId id="263" r:id="rId5"/>
    <p:sldId id="266" r:id="rId6"/>
    <p:sldId id="271" r:id="rId7"/>
    <p:sldId id="272" r:id="rId8"/>
    <p:sldId id="273" r:id="rId9"/>
    <p:sldId id="274" r:id="rId10"/>
    <p:sldId id="275" r:id="rId11"/>
    <p:sldId id="277" r:id="rId12"/>
    <p:sldId id="278" r:id="rId13"/>
    <p:sldId id="276" r:id="rId14"/>
    <p:sldId id="262" r:id="rId15"/>
    <p:sldId id="269" r:id="rId16"/>
    <p:sldId id="270" r:id="rId17"/>
    <p:sldId id="260" r:id="rId18"/>
    <p:sldId id="264" r:id="rId19"/>
    <p:sldId id="26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AEAE"/>
    <a:srgbClr val="89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212" y="52"/>
      </p:cViewPr>
      <p:guideLst>
        <p:guide orient="horz" pos="20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AA308C-9FE1-415F-B3F5-488A7D6A4BA2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1A4FB6-EA4B-482B-B28C-7A908032240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209" y="531255"/>
            <a:ext cx="1008687" cy="52172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71475" y="2560319"/>
            <a:ext cx="11449050" cy="2137600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71471" y="1563689"/>
            <a:ext cx="11449052" cy="402862"/>
          </a:xfrm>
        </p:spPr>
        <p:txBody>
          <a:bodyPr/>
          <a:lstStyle>
            <a:lvl1pPr marL="0" indent="0">
              <a:buNone/>
              <a:defRPr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Lecture Title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71471" y="1993311"/>
            <a:ext cx="11449052" cy="402862"/>
          </a:xfrm>
        </p:spPr>
        <p:txBody>
          <a:bodyPr/>
          <a:lstStyle>
            <a:lvl1pPr marL="0" indent="0">
              <a:buNone/>
              <a:defRPr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71471" y="5950291"/>
            <a:ext cx="11449052" cy="468350"/>
          </a:xfrm>
        </p:spPr>
        <p:txBody>
          <a:bodyPr/>
          <a:lstStyle>
            <a:lvl1pPr marL="0" indent="0">
              <a:buNone/>
              <a:defRPr sz="18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Semester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71472" y="4816128"/>
            <a:ext cx="11449052" cy="942361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800" b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Prof. Dr.-</a:t>
            </a:r>
            <a:r>
              <a:rPr lang="en-US" dirty="0" err="1"/>
              <a:t>Ing</a:t>
            </a:r>
            <a:r>
              <a:rPr lang="en-US" dirty="0"/>
              <a:t>. </a:t>
            </a:r>
            <a:r>
              <a:rPr lang="en-US" dirty="0" err="1"/>
              <a:t>habil</a:t>
            </a:r>
            <a:r>
              <a:rPr lang="en-US" dirty="0"/>
              <a:t>. Alois Knoll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71505" y="467630"/>
            <a:ext cx="3828862" cy="650271"/>
            <a:chOff x="522000" y="482870"/>
            <a:chExt cx="3828862" cy="650271"/>
          </a:xfrm>
        </p:grpSpPr>
        <p:pic>
          <p:nvPicPr>
            <p:cNvPr id="14" name="Grafik 12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000" y="482870"/>
              <a:ext cx="3084340" cy="6192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 userDrawn="1"/>
          </p:nvSpPr>
          <p:spPr>
            <a:xfrm>
              <a:off x="1121174" y="627422"/>
              <a:ext cx="2554806" cy="50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027272" y="570150"/>
              <a:ext cx="3323590" cy="5334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600" dirty="0">
                  <a:solidFill>
                    <a:srgbClr val="0054B3"/>
                  </a:solidFill>
                </a:rPr>
                <a:t>Robotics, Artificial Intelligence </a:t>
              </a:r>
            </a:p>
            <a:p>
              <a:pPr mar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600" dirty="0">
                  <a:solidFill>
                    <a:srgbClr val="0054B3"/>
                  </a:solidFill>
                  <a:sym typeface="+mn-ea"/>
                </a:rPr>
                <a:t>and Real-time Systems</a:t>
              </a:r>
              <a:endParaRPr lang="de-DE" sz="1600" dirty="0">
                <a:solidFill>
                  <a:srgbClr val="0054B3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sz="24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8622" y="6492812"/>
            <a:ext cx="541903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91625" y="620713"/>
            <a:ext cx="2628900" cy="56880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849" y="620713"/>
            <a:ext cx="8660020" cy="5688012"/>
          </a:xfrm>
        </p:spPr>
        <p:txBody>
          <a:bodyPr vert="eaVert"/>
          <a:lstStyle>
            <a:lvl1pPr>
              <a:defRPr sz="2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8622" y="6492812"/>
            <a:ext cx="541903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lIns="36000" rIns="36000"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849" y="1709738"/>
            <a:ext cx="11448676" cy="2852737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849" y="4589463"/>
            <a:ext cx="1144867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8622" y="6492812"/>
            <a:ext cx="541903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475" y="1449388"/>
            <a:ext cx="5540400" cy="4859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0125" y="1449387"/>
            <a:ext cx="5540400" cy="48593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8622" y="6492812"/>
            <a:ext cx="541903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476" y="1449388"/>
            <a:ext cx="554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1476" y="2273300"/>
            <a:ext cx="5540400" cy="40354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80126" y="1449389"/>
            <a:ext cx="55404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80126" y="2273300"/>
            <a:ext cx="5540400" cy="403542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/>
            </a:lvl1pPr>
          </a:lstStyle>
          <a:p>
            <a:r>
              <a:rPr lang="en-US" dirty="0"/>
              <a:t>Chapter / Lecture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71475" y="623019"/>
            <a:ext cx="11449050" cy="6790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8622" y="6492812"/>
            <a:ext cx="541903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8622" y="6492812"/>
            <a:ext cx="541903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7" y="623019"/>
            <a:ext cx="6637337" cy="5685706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1476" y="1449389"/>
            <a:ext cx="4400549" cy="4859336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8622" y="6492812"/>
            <a:ext cx="541903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71475" y="623019"/>
            <a:ext cx="4400550" cy="67900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7" y="620713"/>
            <a:ext cx="6637337" cy="5688012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1850" y="1449389"/>
            <a:ext cx="4400176" cy="4859336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5499"/>
            <a:ext cx="677684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r>
              <a:rPr lang="de-DE"/>
              <a:t>SS 2017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78622" y="6492812"/>
            <a:ext cx="541903" cy="214714"/>
          </a:xfrm>
        </p:spPr>
        <p:txBody>
          <a:bodyPr lIns="36000" rIns="36000"/>
          <a:lstStyle>
            <a:lvl1pPr>
              <a:defRPr sz="1000"/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71475" y="623019"/>
            <a:ext cx="4400551" cy="6790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475" y="623019"/>
            <a:ext cx="11449050" cy="67900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475" y="1449389"/>
            <a:ext cx="11449050" cy="4859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850" y="6495499"/>
            <a:ext cx="700190" cy="2147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x-none" altLang="en-US" dirty="0"/>
              <a:t>2023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1741" y="6492812"/>
            <a:ext cx="7870128" cy="2178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Chapter / Lecture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78622" y="6492812"/>
            <a:ext cx="541903" cy="2147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9C2F2-EDB3-4FE6-84CD-3C84FADA21D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71475" y="6416675"/>
            <a:ext cx="1144905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0598" y="206904"/>
            <a:ext cx="400019" cy="20690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4684" y="181649"/>
            <a:ext cx="224340" cy="248285"/>
          </a:xfrm>
          <a:prstGeom prst="rect">
            <a:avLst/>
          </a:prstGeom>
        </p:spPr>
      </p:pic>
      <p:sp>
        <p:nvSpPr>
          <p:cNvPr id="55" name="TextBox 54"/>
          <p:cNvSpPr txBox="1"/>
          <p:nvPr userDrawn="1"/>
        </p:nvSpPr>
        <p:spPr>
          <a:xfrm>
            <a:off x="371473" y="5715"/>
            <a:ext cx="6862703" cy="620713"/>
          </a:xfrm>
          <a:prstGeom prst="rect">
            <a:avLst/>
          </a:prstGeom>
          <a:noFill/>
        </p:spPr>
        <p:txBody>
          <a:bodyPr wrap="square" lIns="90000" tIns="234000" rtlCol="0">
            <a:noAutofit/>
          </a:bodyPr>
          <a:lstStyle/>
          <a:p>
            <a:pPr algn="l"/>
            <a:r>
              <a:rPr lang="en-US" sz="1000" b="0" dirty="0">
                <a:solidFill>
                  <a:srgbClr val="898989"/>
                </a:solidFill>
              </a:rPr>
              <a:t>Robotics</a:t>
            </a:r>
            <a:r>
              <a:rPr lang="en-US" sz="1000" b="0" baseline="0" dirty="0">
                <a:solidFill>
                  <a:srgbClr val="898989"/>
                </a:solidFill>
              </a:rPr>
              <a:t>, Artificial Intelligence and Real-Time Systems ▪ Technical University of Munich</a:t>
            </a:r>
            <a:endParaRPr lang="en-US" sz="1000" b="0" dirty="0">
              <a:solidFill>
                <a:srgbClr val="898989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71471" y="2757489"/>
            <a:ext cx="11449052" cy="402862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Simulation-Based Autonomous Driving in Crowded City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Summer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D252C4-A03F-9773-5F4D-E958D9F104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435" y="1205671"/>
            <a:ext cx="8052090" cy="41983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73E852D-6A9D-762D-866A-257204524DC9}"/>
              </a:ext>
            </a:extLst>
          </p:cNvPr>
          <p:cNvSpPr txBox="1"/>
          <p:nvPr/>
        </p:nvSpPr>
        <p:spPr>
          <a:xfrm>
            <a:off x="710691" y="2583178"/>
            <a:ext cx="28829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fixed number of multiple objects can be detected in parallel</a:t>
            </a:r>
          </a:p>
        </p:txBody>
      </p:sp>
    </p:spTree>
    <p:extLst>
      <p:ext uri="{BB962C8B-B14F-4D97-AF65-F5344CB8AC3E}">
        <p14:creationId xmlns:p14="http://schemas.microsoft.com/office/powerpoint/2010/main" val="3710996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Anchors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CDAC2C-E3D8-2F39-7D53-447249FA0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450" y="1835150"/>
            <a:ext cx="3406775" cy="34067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8D0B24-FAAB-B851-4CFD-216300D647D1}"/>
              </a:ext>
            </a:extLst>
          </p:cNvPr>
          <p:cNvSpPr txBox="1"/>
          <p:nvPr/>
        </p:nvSpPr>
        <p:spPr>
          <a:xfrm>
            <a:off x="6501323" y="1918385"/>
            <a:ext cx="443337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YOLO uses anchors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YOLOv8 does not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Predicts directly the center of an 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Produces fewer predictions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NMS is faster</a:t>
            </a:r>
          </a:p>
        </p:txBody>
      </p:sp>
    </p:spTree>
    <p:extLst>
      <p:ext uri="{BB962C8B-B14F-4D97-AF65-F5344CB8AC3E}">
        <p14:creationId xmlns:p14="http://schemas.microsoft.com/office/powerpoint/2010/main" val="3505413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8D0B24-FAAB-B851-4CFD-216300D647D1}"/>
              </a:ext>
            </a:extLst>
          </p:cNvPr>
          <p:cNvSpPr txBox="1"/>
          <p:nvPr/>
        </p:nvSpPr>
        <p:spPr>
          <a:xfrm>
            <a:off x="824423" y="1892985"/>
            <a:ext cx="443337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Cross Stage Partial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with Dense Net, ResNet blocks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FPN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Path Aggregation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Skip connections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C61057-A79E-AAF4-9200-FFB07F1E51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2" y="962522"/>
            <a:ext cx="3943487" cy="2672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C22E1D-11C4-069C-0CB3-B58708706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3702540"/>
            <a:ext cx="9150350" cy="232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237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NMS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13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26B73E-2200-B155-BC67-4512FBCFB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65" y="1251226"/>
            <a:ext cx="7858755" cy="38541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C09C5B-65AC-1123-76E9-A0C65AD3B99B}"/>
              </a:ext>
            </a:extLst>
          </p:cNvPr>
          <p:cNvSpPr txBox="1"/>
          <p:nvPr/>
        </p:nvSpPr>
        <p:spPr>
          <a:xfrm>
            <a:off x="1803400" y="5220350"/>
            <a:ext cx="685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YOLOv8 uses Soft NMS – reduces confidence instead of removing</a:t>
            </a:r>
          </a:p>
        </p:txBody>
      </p:sp>
    </p:spTree>
    <p:extLst>
      <p:ext uri="{BB962C8B-B14F-4D97-AF65-F5344CB8AC3E}">
        <p14:creationId xmlns:p14="http://schemas.microsoft.com/office/powerpoint/2010/main" val="1621213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to Brake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32E621-9214-3928-B750-97793E55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550" y="1383278"/>
            <a:ext cx="4719072" cy="471907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71B6708A-4848-A88A-FF4D-5E38BE1A96DB}"/>
              </a:ext>
            </a:extLst>
          </p:cNvPr>
          <p:cNvGrpSpPr/>
          <p:nvPr/>
        </p:nvGrpSpPr>
        <p:grpSpPr>
          <a:xfrm>
            <a:off x="1905000" y="2196584"/>
            <a:ext cx="2374900" cy="2648466"/>
            <a:chOff x="1752600" y="1974334"/>
            <a:chExt cx="2374900" cy="264846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E538FE0-B905-A375-C9CA-74DEEFEB0E50}"/>
                </a:ext>
              </a:extLst>
            </p:cNvPr>
            <p:cNvSpPr/>
            <p:nvPr/>
          </p:nvSpPr>
          <p:spPr>
            <a:xfrm>
              <a:off x="1752600" y="2362200"/>
              <a:ext cx="2374900" cy="2057400"/>
            </a:xfrm>
            <a:prstGeom prst="rect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91875AE-A617-05CF-E9F6-363A2471BB1C}"/>
                </a:ext>
              </a:extLst>
            </p:cNvPr>
            <p:cNvSpPr/>
            <p:nvPr/>
          </p:nvSpPr>
          <p:spPr>
            <a:xfrm>
              <a:off x="2854325" y="4286250"/>
              <a:ext cx="171450" cy="336550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1364C6C-9B31-82DE-E8BD-DFD38765084F}"/>
                </a:ext>
              </a:extLst>
            </p:cNvPr>
            <p:cNvSpPr txBox="1"/>
            <p:nvPr/>
          </p:nvSpPr>
          <p:spPr>
            <a:xfrm>
              <a:off x="1752600" y="1974334"/>
              <a:ext cx="10588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Bahnschrift" panose="020B0502040204020203" pitchFamily="34" charset="0"/>
                </a:rPr>
                <a:t>Car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9132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to Brake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15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ADE310C-AACA-74B6-CB4C-C9618F229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349" y="1538839"/>
            <a:ext cx="4594225" cy="43126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05B1956-F7FB-D995-35B6-4986EAA5D982}"/>
              </a:ext>
            </a:extLst>
          </p:cNvPr>
          <p:cNvSpPr txBox="1"/>
          <p:nvPr/>
        </p:nvSpPr>
        <p:spPr>
          <a:xfrm>
            <a:off x="850900" y="2032000"/>
            <a:ext cx="367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detections?</a:t>
            </a:r>
          </a:p>
        </p:txBody>
      </p:sp>
    </p:spTree>
    <p:extLst>
      <p:ext uri="{BB962C8B-B14F-4D97-AF65-F5344CB8AC3E}">
        <p14:creationId xmlns:p14="http://schemas.microsoft.com/office/powerpoint/2010/main" val="831284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9533" y="1523999"/>
            <a:ext cx="6475217" cy="4638675"/>
          </a:xfrm>
        </p:spPr>
        <p:txBody>
          <a:bodyPr/>
          <a:lstStyle/>
          <a:p>
            <a:r>
              <a:rPr lang="en-US" dirty="0"/>
              <a:t>Need to Detect Intersections</a:t>
            </a:r>
          </a:p>
          <a:p>
            <a:r>
              <a:rPr lang="en-US" dirty="0"/>
              <a:t>Car stops at wrong place</a:t>
            </a:r>
          </a:p>
          <a:p>
            <a:endParaRPr lang="en-US" dirty="0"/>
          </a:p>
          <a:p>
            <a:r>
              <a:rPr lang="en-US" dirty="0" err="1"/>
              <a:t>SegFormer</a:t>
            </a:r>
            <a:r>
              <a:rPr lang="en-US" dirty="0"/>
              <a:t> model for Road Segmentation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Too Slow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dirty="0"/>
              <a:t>Couldn’t make it accurate enough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17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Lane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325" y="1670049"/>
            <a:ext cx="4683125" cy="3073401"/>
          </a:xfrm>
        </p:spPr>
        <p:txBody>
          <a:bodyPr/>
          <a:lstStyle/>
          <a:p>
            <a:r>
              <a:rPr lang="en-US" dirty="0"/>
              <a:t>CNN based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Problem with Low FPS</a:t>
            </a:r>
          </a:p>
          <a:p>
            <a:r>
              <a:rPr lang="en-US" dirty="0"/>
              <a:t>Traditional Method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CD0E0A-741A-82A8-49AF-FC3BB3CFD4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/>
          <a:stretch/>
        </p:blipFill>
        <p:spPr>
          <a:xfrm>
            <a:off x="5892881" y="1517719"/>
            <a:ext cx="5289586" cy="3822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286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Lane Detection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18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4B298C-1F23-7749-7598-286C7FD4923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700" y="3778526"/>
            <a:ext cx="4330733" cy="23274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CA28FE3-0EFF-60C5-A07D-9EB5BF546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" y="1614585"/>
            <a:ext cx="3334368" cy="19022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E1B9CF-38FF-A74E-57CC-7E02377ECB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1433" y="1479923"/>
            <a:ext cx="3638140" cy="217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808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9533" y="1523999"/>
            <a:ext cx="6475217" cy="3759201"/>
          </a:xfrm>
        </p:spPr>
        <p:txBody>
          <a:bodyPr/>
          <a:lstStyle/>
          <a:p>
            <a:r>
              <a:rPr lang="en-US" dirty="0"/>
              <a:t>Reduced Speed Limit</a:t>
            </a:r>
          </a:p>
          <a:p>
            <a:r>
              <a:rPr lang="en-US" dirty="0"/>
              <a:t>Use of probability</a:t>
            </a:r>
          </a:p>
          <a:p>
            <a:endParaRPr lang="en-US" dirty="0"/>
          </a:p>
          <a:p>
            <a:r>
              <a:rPr lang="en-US" dirty="0"/>
              <a:t>Start one Thread per Decision</a:t>
            </a:r>
          </a:p>
          <a:p>
            <a:r>
              <a:rPr lang="en-US" dirty="0"/>
              <a:t>Ignore new images in callback temporarily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08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8493435-5B2B-290A-F8A7-7DBD2C1120FB}"/>
              </a:ext>
            </a:extLst>
          </p:cNvPr>
          <p:cNvGrpSpPr/>
          <p:nvPr/>
        </p:nvGrpSpPr>
        <p:grpSpPr>
          <a:xfrm>
            <a:off x="857250" y="1238250"/>
            <a:ext cx="10306050" cy="1587500"/>
            <a:chOff x="781050" y="2108200"/>
            <a:chExt cx="10306050" cy="15875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974BE3F-B3DD-2C95-19D7-0DC99635C208}"/>
                </a:ext>
              </a:extLst>
            </p:cNvPr>
            <p:cNvSpPr/>
            <p:nvPr/>
          </p:nvSpPr>
          <p:spPr>
            <a:xfrm>
              <a:off x="781050" y="2108200"/>
              <a:ext cx="10306050" cy="158750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13F955F-736E-41BA-7475-B7B60B62AAEF}"/>
                </a:ext>
              </a:extLst>
            </p:cNvPr>
            <p:cNvSpPr/>
            <p:nvPr/>
          </p:nvSpPr>
          <p:spPr>
            <a:xfrm>
              <a:off x="1104900" y="2406650"/>
              <a:ext cx="2825750" cy="93345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Vehicle Detection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843120F-06C2-9AA7-4CA6-B24A845D3965}"/>
                </a:ext>
              </a:extLst>
            </p:cNvPr>
            <p:cNvSpPr/>
            <p:nvPr/>
          </p:nvSpPr>
          <p:spPr>
            <a:xfrm>
              <a:off x="4483100" y="2406650"/>
              <a:ext cx="2825750" cy="93345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Traffic Light Detection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CC69B67-E53F-F7AF-453D-5D67F183D143}"/>
                </a:ext>
              </a:extLst>
            </p:cNvPr>
            <p:cNvSpPr/>
            <p:nvPr/>
          </p:nvSpPr>
          <p:spPr>
            <a:xfrm>
              <a:off x="7861300" y="2406650"/>
              <a:ext cx="2825750" cy="93345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Lane Detection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F634DD08-E8C2-09E0-7EAA-08790F8EB687}"/>
              </a:ext>
            </a:extLst>
          </p:cNvPr>
          <p:cNvSpPr/>
          <p:nvPr/>
        </p:nvSpPr>
        <p:spPr>
          <a:xfrm>
            <a:off x="1181100" y="4521200"/>
            <a:ext cx="2825750" cy="93345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Image Callback Function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427FF60-4748-E6CA-61A5-BB588FCC3C3C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2593975" y="2825750"/>
            <a:ext cx="0" cy="16954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9B4EA31-A311-8C58-BA8E-C7FA722C4083}"/>
              </a:ext>
            </a:extLst>
          </p:cNvPr>
          <p:cNvSpPr txBox="1"/>
          <p:nvPr/>
        </p:nvSpPr>
        <p:spPr>
          <a:xfrm>
            <a:off x="2697163" y="3444359"/>
            <a:ext cx="170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Create Thread ?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D5830B-7059-78ED-284E-8DD2C2F3569E}"/>
              </a:ext>
            </a:extLst>
          </p:cNvPr>
          <p:cNvSpPr/>
          <p:nvPr/>
        </p:nvSpPr>
        <p:spPr>
          <a:xfrm>
            <a:off x="6343650" y="4521200"/>
            <a:ext cx="2825750" cy="93345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Simulator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7D5A7CA-DA6F-47EF-2A27-3403E97EB3B1}"/>
              </a:ext>
            </a:extLst>
          </p:cNvPr>
          <p:cNvCxnSpPr>
            <a:stCxn id="22" idx="1"/>
            <a:endCxn id="17" idx="3"/>
          </p:cNvCxnSpPr>
          <p:nvPr/>
        </p:nvCxnSpPr>
        <p:spPr>
          <a:xfrm flipH="1">
            <a:off x="4006850" y="4987925"/>
            <a:ext cx="23368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A9E9637-B654-B978-243E-F1C913676941}"/>
              </a:ext>
            </a:extLst>
          </p:cNvPr>
          <p:cNvSpPr txBox="1"/>
          <p:nvPr/>
        </p:nvSpPr>
        <p:spPr>
          <a:xfrm>
            <a:off x="4530725" y="4474615"/>
            <a:ext cx="141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Send Image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D036368-3EDF-BEBA-BC89-ABE6900C6923}"/>
              </a:ext>
            </a:extLst>
          </p:cNvPr>
          <p:cNvSpPr txBox="1"/>
          <p:nvPr/>
        </p:nvSpPr>
        <p:spPr>
          <a:xfrm>
            <a:off x="987427" y="804902"/>
            <a:ext cx="1709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Thread</a:t>
            </a:r>
          </a:p>
        </p:txBody>
      </p:sp>
    </p:spTree>
    <p:extLst>
      <p:ext uri="{BB962C8B-B14F-4D97-AF65-F5344CB8AC3E}">
        <p14:creationId xmlns:p14="http://schemas.microsoft.com/office/powerpoint/2010/main" val="1176826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Detection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1050" y="2025649"/>
            <a:ext cx="5314950" cy="3975101"/>
          </a:xfrm>
        </p:spPr>
        <p:txBody>
          <a:bodyPr/>
          <a:lstStyle/>
          <a:p>
            <a:r>
              <a:rPr lang="en-US" dirty="0"/>
              <a:t>Classes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Traffic light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Other Vehicles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32E621-9214-3928-B750-97793E559C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1822" y="112395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079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Model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4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E7B8F8-D43C-C088-E9A7-EE2F4F79C629}"/>
              </a:ext>
            </a:extLst>
          </p:cNvPr>
          <p:cNvSpPr txBox="1"/>
          <p:nvPr/>
        </p:nvSpPr>
        <p:spPr>
          <a:xfrm>
            <a:off x="326936" y="2145153"/>
            <a:ext cx="4191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R-CNN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Slow Inference - ~10 seconds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Two-stage Detector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YOLOv8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One-Stage Detector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Wrong Traffic Light Detections</a:t>
            </a:r>
          </a:p>
          <a:p>
            <a:pPr lvl="1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8B4390-048B-8009-4973-2ED8D1594D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388" y="1634560"/>
            <a:ext cx="7128676" cy="3329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484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 Tuning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EADBF1-CF87-A5C2-C529-4F91F6D51A28}"/>
              </a:ext>
            </a:extLst>
          </p:cNvPr>
          <p:cNvSpPr txBox="1"/>
          <p:nvPr/>
        </p:nvSpPr>
        <p:spPr>
          <a:xfrm>
            <a:off x="782833" y="2002134"/>
            <a:ext cx="434161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Fix Wrong Traffic Light Detections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Domain Change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Fine tuned on a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Removed some classes - bikes, ...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06D6A4-44F8-4010-CEB7-2DCDDF0A8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9435" y="2002134"/>
            <a:ext cx="6140138" cy="175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253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927810-3C35-D980-AAEA-1E02FF523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350" y="1493201"/>
            <a:ext cx="8160050" cy="398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318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471151-98CB-6BDD-CC67-1CB3092C5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754" y="1595603"/>
            <a:ext cx="8204491" cy="392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987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1F4E9C-C66F-7173-865B-A32335D38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950" y="1735984"/>
            <a:ext cx="9734842" cy="3386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117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1849" y="6492812"/>
            <a:ext cx="677684" cy="217401"/>
          </a:xfrm>
        </p:spPr>
        <p:txBody>
          <a:bodyPr/>
          <a:lstStyle/>
          <a:p>
            <a:r>
              <a:rPr lang="de-DE" dirty="0"/>
              <a:t>SS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9C2F2-EDB3-4FE6-84CD-3C84FADA21DC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56D9DA-0559-5521-3B37-8D0C515F9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504" y="2003342"/>
            <a:ext cx="8579291" cy="321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237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TUM">
      <a:dk1>
        <a:sysClr val="windowText" lastClr="000000"/>
      </a:dk1>
      <a:lt1>
        <a:sysClr val="window" lastClr="FFFFFF"/>
      </a:lt1>
      <a:dk2>
        <a:srgbClr val="003359"/>
      </a:dk2>
      <a:lt2>
        <a:srgbClr val="0065BD"/>
      </a:lt2>
      <a:accent1>
        <a:srgbClr val="005293"/>
      </a:accent1>
      <a:accent2>
        <a:srgbClr val="64A0C8"/>
      </a:accent2>
      <a:accent3>
        <a:srgbClr val="98C6EA"/>
      </a:accent3>
      <a:accent4>
        <a:srgbClr val="A2AD00"/>
      </a:accent4>
      <a:accent5>
        <a:srgbClr val="E37222"/>
      </a:accent5>
      <a:accent6>
        <a:srgbClr val="DAD7CB"/>
      </a:accent6>
      <a:hlink>
        <a:srgbClr val="0000FF"/>
      </a:hlink>
      <a:folHlink>
        <a:srgbClr val="800080"/>
      </a:folHlink>
    </a:clrScheme>
    <a:fontScheme name="TUM I6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TUM_I6_Presentation_Wide</Template>
  <TotalTime>1042</TotalTime>
  <Words>253</Words>
  <Application>Microsoft Office PowerPoint</Application>
  <PresentationFormat>Widescreen</PresentationFormat>
  <Paragraphs>115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Bahnschrift</vt:lpstr>
      <vt:lpstr>Calibri</vt:lpstr>
      <vt:lpstr>Office</vt:lpstr>
      <vt:lpstr>PowerPoint Presentation</vt:lpstr>
      <vt:lpstr>PowerPoint Presentation</vt:lpstr>
      <vt:lpstr>Object Detection</vt:lpstr>
      <vt:lpstr>Choosing a Model</vt:lpstr>
      <vt:lpstr>Fine Tuning</vt:lpstr>
      <vt:lpstr>YOLO</vt:lpstr>
      <vt:lpstr>YOLO</vt:lpstr>
      <vt:lpstr>YOLO</vt:lpstr>
      <vt:lpstr>YOLO</vt:lpstr>
      <vt:lpstr>YOLO</vt:lpstr>
      <vt:lpstr>Anchors</vt:lpstr>
      <vt:lpstr>YOLO</vt:lpstr>
      <vt:lpstr>NMS</vt:lpstr>
      <vt:lpstr>Decision to Brake</vt:lpstr>
      <vt:lpstr>Decision to Brake</vt:lpstr>
      <vt:lpstr>Intersection</vt:lpstr>
      <vt:lpstr>Lane Detection</vt:lpstr>
      <vt:lpstr>Lane Detection</vt:lpstr>
      <vt:lpstr>FPS</vt:lpstr>
    </vt:vector>
  </TitlesOfParts>
  <Manager>knoll@mytum.de</Manager>
  <Company>Technische Universität München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Florian Walter</dc:creator>
  <cp:lastModifiedBy>Pranav AP</cp:lastModifiedBy>
  <cp:revision>94</cp:revision>
  <dcterms:created xsi:type="dcterms:W3CDTF">2023-01-04T21:28:10Z</dcterms:created>
  <dcterms:modified xsi:type="dcterms:W3CDTF">2023-09-01T14:17:37Z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1033-11.1.0.11664</vt:lpwstr>
  </property>
</Properties>
</file>

<file path=docProps/thumbnail.jpeg>
</file>